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0" r:id="rId4"/>
    <p:sldId id="264" r:id="rId5"/>
    <p:sldId id="265" r:id="rId6"/>
    <p:sldId id="266" r:id="rId7"/>
    <p:sldId id="274" r:id="rId8"/>
    <p:sldId id="267" r:id="rId9"/>
    <p:sldId id="268" r:id="rId10"/>
    <p:sldId id="269" r:id="rId11"/>
    <p:sldId id="270" r:id="rId12"/>
    <p:sldId id="271" r:id="rId13"/>
    <p:sldId id="276" r:id="rId14"/>
    <p:sldId id="272" r:id="rId15"/>
    <p:sldId id="277" r:id="rId16"/>
    <p:sldId id="273" r:id="rId17"/>
    <p:sldId id="275" r:id="rId18"/>
    <p:sldId id="278" r:id="rId19"/>
    <p:sldId id="259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9"/>
    <p:restoredTop sz="94679"/>
  </p:normalViewPr>
  <p:slideViewPr>
    <p:cSldViewPr snapToGrid="0" snapToObjects="1">
      <p:cViewPr>
        <p:scale>
          <a:sx n="99" d="100"/>
          <a:sy n="99" d="100"/>
        </p:scale>
        <p:origin x="-10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B731-4C25-4228-9F0E-8957F0063588}" type="datetimeFigureOut">
              <a:rPr lang="en-GB" smtClean="0"/>
              <a:t>19/08/2021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F0A0-B6D5-4C81-B006-5A4C1A2C7F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285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F0A0-B6D5-4C81-B006-5A4C1A2C7FA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3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25F4-3A55-4E49-B5A9-C496DE626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94" y="2743200"/>
            <a:ext cx="10972801" cy="2479632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C45F3-3480-2049-9C2A-1E600E927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5222832"/>
            <a:ext cx="10972800" cy="512805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3460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25F4-3A55-4E49-B5A9-C496DE626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94" y="4534930"/>
            <a:ext cx="10972801" cy="687901"/>
          </a:xfrm>
        </p:spPr>
        <p:txBody>
          <a:bodyPr anchor="ctr">
            <a:noAutofit/>
          </a:bodyPr>
          <a:lstStyle>
            <a:lvl1pPr algn="l">
              <a:defRPr sz="4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C45F3-3480-2049-9C2A-1E600E927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5362832"/>
            <a:ext cx="10972800" cy="37280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38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437" y="136526"/>
            <a:ext cx="9724767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960652"/>
            <a:ext cx="9724767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0432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437" y="136526"/>
            <a:ext cx="9724767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960652"/>
            <a:ext cx="9724767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2088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3007-F258-6C49-A6FA-C637CDB7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136526"/>
            <a:ext cx="11467069" cy="66666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7EF0-F633-DE49-9048-D8D647E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4" y="960652"/>
            <a:ext cx="11467069" cy="576082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0460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087D-406F-7245-A3A9-35A5EA09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88819-DF59-9146-91C0-47BD8293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BBE5B-5D37-7C43-A4B5-44E220AD1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E1F7A-422D-F94A-BB60-9A960FCFC2F5}" type="datetimeFigureOut">
              <a:rPr lang="en-NL" smtClean="0"/>
              <a:t>8/19/21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F719E-97B1-AC45-82C2-2E6A5CC02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5FEF2-0E58-D241-ABE3-3B197B20B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5631-0243-BA4C-BB83-BF5895B954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609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8332-557D-AD40-8134-33D3F19E1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95" y="2743200"/>
            <a:ext cx="10972800" cy="2375338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Extended</a:t>
            </a:r>
            <a:r>
              <a:rPr lang="en-US" sz="6600" b="1" dirty="0"/>
              <a:t> </a:t>
            </a:r>
            <a:r>
              <a:rPr lang="en-US" sz="4900" b="1" dirty="0"/>
              <a:t>Source Inversion: a potential alternative to LF FWI</a:t>
            </a:r>
            <a:br>
              <a:rPr lang="en-US" sz="6600" b="1" dirty="0"/>
            </a:br>
            <a:r>
              <a:rPr lang="en-US" sz="3600" dirty="0"/>
              <a:t>W. Symes (Rice), M. </a:t>
            </a:r>
            <a:r>
              <a:rPr lang="en-US" sz="3600" dirty="0" err="1"/>
              <a:t>Dolliazal</a:t>
            </a:r>
            <a:r>
              <a:rPr lang="en-US" sz="3600" dirty="0"/>
              <a:t>, R. </a:t>
            </a:r>
            <a:r>
              <a:rPr lang="en-US" sz="3600" dirty="0" err="1"/>
              <a:t>Nammour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P. Williamson (</a:t>
            </a:r>
            <a:r>
              <a:rPr lang="en-US" sz="3600" dirty="0" err="1"/>
              <a:t>TotalEnergies</a:t>
            </a:r>
            <a:r>
              <a:rPr lang="en-US" sz="3600" dirty="0"/>
              <a:t>)</a:t>
            </a:r>
            <a:endParaRPr lang="en-NL" sz="3600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B7495C3-BC8D-B54A-945E-9D6B1D18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427" y="4954827"/>
            <a:ext cx="595445" cy="63651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CDE2D27-17D4-7D41-88D6-C86F4F71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54" y="4817657"/>
            <a:ext cx="1113187" cy="9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91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CB52-DF25-AA42-AF90-BE6BCF702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16859"/>
            <a:ext cx="11143734" cy="5298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n-lt"/>
              </a:rPr>
              <a:t>SSE inversion as model builder: use final velocity as initial model for FWI</a:t>
            </a:r>
          </a:p>
          <a:p>
            <a:r>
              <a:rPr lang="en-US" sz="3200" dirty="0">
                <a:latin typeface="+mn-lt"/>
              </a:rPr>
              <a:t>30</a:t>
            </a:r>
            <a:r>
              <a:rPr lang="en-US" sz="3200" baseline="30000" dirty="0">
                <a:latin typeface="+mn-lt"/>
              </a:rPr>
              <a:t>th</a:t>
            </a:r>
            <a:r>
              <a:rPr lang="en-US" sz="3200" dirty="0">
                <a:latin typeface="+mn-lt"/>
              </a:rPr>
              <a:t> iteration of SSE = initial model for 18 iterations of KGN FWI</a:t>
            </a:r>
          </a:p>
          <a:p>
            <a:r>
              <a:rPr lang="en-US" sz="3200" dirty="0">
                <a:latin typeface="+mn-lt"/>
              </a:rPr>
              <a:t>Final RMS data misfit = 1.2% of data RMS</a:t>
            </a:r>
          </a:p>
          <a:p>
            <a:pPr marL="0" indent="0">
              <a:buNone/>
            </a:pPr>
            <a:endParaRPr lang="en-NL" sz="320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DF250-950E-E944-8A7C-ED95F573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74309"/>
            <a:ext cx="5150224" cy="2896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FD9A4-8809-A04A-87D3-57EC4F61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24" y="2887756"/>
            <a:ext cx="5150224" cy="288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E28652-AD05-C544-AD79-300C235B30BD}"/>
              </a:ext>
            </a:extLst>
          </p:cNvPr>
          <p:cNvSpPr txBox="1"/>
          <p:nvPr/>
        </p:nvSpPr>
        <p:spPr>
          <a:xfrm>
            <a:off x="2164976" y="5771156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FWI bulk mod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E93F3-7AE5-214E-96DA-CE7FA31191C2}"/>
              </a:ext>
            </a:extLst>
          </p:cNvPr>
          <p:cNvSpPr txBox="1"/>
          <p:nvPr/>
        </p:nvSpPr>
        <p:spPr>
          <a:xfrm>
            <a:off x="7522233" y="5771156"/>
            <a:ext cx="169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bulk mod</a:t>
            </a:r>
          </a:p>
        </p:txBody>
      </p:sp>
    </p:spTree>
    <p:extLst>
      <p:ext uri="{BB962C8B-B14F-4D97-AF65-F5344CB8AC3E}">
        <p14:creationId xmlns:p14="http://schemas.microsoft.com/office/powerpoint/2010/main" val="211093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9B6-EFDE-8242-9E77-D69FB3C5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Application to Marine Survey</a:t>
            </a:r>
            <a:endParaRPr lang="en-NL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7134" y="960652"/>
                <a:ext cx="6059537" cy="576082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n-lt"/>
                  </a:rPr>
                  <a:t>Narrow azimuth towed streamer</a:t>
                </a:r>
              </a:p>
              <a:p>
                <a:r>
                  <a:rPr lang="en-US" dirty="0">
                    <a:latin typeface="+mn-lt"/>
                  </a:rPr>
                  <a:t>25 x 4 km swath, 10 streamers @ 8 km</a:t>
                </a:r>
              </a:p>
              <a:p>
                <a:r>
                  <a:rPr lang="en-US" dirty="0">
                    <a:latin typeface="+mn-lt"/>
                  </a:rPr>
                  <a:t>2200 shot (used), 6360 traces/shot</a:t>
                </a:r>
              </a:p>
              <a:p>
                <a:r>
                  <a:rPr lang="en-US" dirty="0">
                    <a:latin typeface="+mn-lt"/>
                  </a:rPr>
                  <a:t>Trapezoidal bandpass filter:</a:t>
                </a:r>
              </a:p>
              <a:p>
                <a:pPr lvl="1"/>
                <a:r>
                  <a:rPr lang="en-US" dirty="0">
                    <a:latin typeface="+mn-lt"/>
                  </a:rPr>
                  <a:t>Initial iterations [1,2,3,4] Hz</a:t>
                </a:r>
              </a:p>
              <a:p>
                <a:pPr lvl="1"/>
                <a:r>
                  <a:rPr lang="en-US" dirty="0">
                    <a:latin typeface="+mn-lt"/>
                  </a:rPr>
                  <a:t>Later iterations [1,2,4,6] Hz</a:t>
                </a:r>
              </a:p>
              <a:p>
                <a:pPr lvl="1"/>
                <a:r>
                  <a:rPr lang="en-US" dirty="0">
                    <a:latin typeface="+mn-lt"/>
                  </a:rPr>
                  <a:t>Data very noisy below 2.5 Hz</a:t>
                </a:r>
              </a:p>
              <a:p>
                <a:r>
                  <a:rPr lang="en-US" dirty="0" err="1">
                    <a:latin typeface="+mn-lt"/>
                  </a:rPr>
                  <a:t>Pseudoacoustic</a:t>
                </a:r>
                <a:r>
                  <a:rPr lang="en-US" dirty="0">
                    <a:latin typeface="+mn-lt"/>
                  </a:rPr>
                  <a:t> FD TTI modeling</a:t>
                </a:r>
              </a:p>
              <a:p>
                <a:r>
                  <a:rPr lang="en-US" dirty="0">
                    <a:latin typeface="+mn-lt"/>
                  </a:rPr>
                  <a:t>Comp domain per shot: 14 x 6 x 7 km</a:t>
                </a:r>
              </a:p>
              <a:p>
                <a:r>
                  <a:rPr lang="en-US" dirty="0">
                    <a:latin typeface="+mn-lt"/>
                  </a:rPr>
                  <a:t>Only </a:t>
                </a:r>
                <a:r>
                  <a:rPr lang="en-US" dirty="0" err="1">
                    <a:latin typeface="+mn-lt"/>
                  </a:rPr>
                  <a:t>v</a:t>
                </a:r>
                <a:r>
                  <a:rPr lang="en-US" baseline="-25000" dirty="0" err="1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updated - density, TTI parameters, penalty weight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+mn-lt"/>
                  </a:rPr>
                  <a:t> fixed </a:t>
                </a:r>
              </a:p>
              <a:p>
                <a:r>
                  <a:rPr lang="en-US" dirty="0">
                    <a:latin typeface="+mn-lt"/>
                  </a:rPr>
                  <a:t>Updates driven by diving wave energy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134" y="960652"/>
                <a:ext cx="6059537" cy="5760822"/>
              </a:xfrm>
              <a:blipFill>
                <a:blip r:embed="rId2"/>
                <a:stretch>
                  <a:fillRect l="-1674" t="-1758" r="-837" b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9" descr="A picture containing outdoor object, grate&#10;&#10;Description automatically generated">
            <a:extLst>
              <a:ext uri="{FF2B5EF4-FFF2-40B4-BE49-F238E27FC236}">
                <a16:creationId xmlns:a16="http://schemas.microsoft.com/office/drawing/2014/main" id="{6F7EA67C-6D14-9049-B92A-5B98DDDE7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52" t="-2117" b="1"/>
          <a:stretch/>
        </p:blipFill>
        <p:spPr>
          <a:xfrm>
            <a:off x="7651376" y="1158898"/>
            <a:ext cx="3404967" cy="4540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EEFDF-A2C5-D145-A6ED-6024B078AF83}"/>
              </a:ext>
            </a:extLst>
          </p:cNvPr>
          <p:cNvSpPr txBox="1"/>
          <p:nvPr/>
        </p:nvSpPr>
        <p:spPr>
          <a:xfrm>
            <a:off x="7348468" y="275737"/>
            <a:ext cx="3930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Kirchhoff gathers at initial </a:t>
            </a:r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dirty="0"/>
              <a:t> =</a:t>
            </a:r>
          </a:p>
          <a:p>
            <a:r>
              <a:rPr lang="en-US" sz="2400" dirty="0"/>
              <a:t>detuned “good” FWI model</a:t>
            </a:r>
          </a:p>
        </p:txBody>
      </p:sp>
    </p:spTree>
    <p:extLst>
      <p:ext uri="{BB962C8B-B14F-4D97-AF65-F5344CB8AC3E}">
        <p14:creationId xmlns:p14="http://schemas.microsoft.com/office/powerpoint/2010/main" val="2004792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picture containing outdoor object, grate&#10;&#10;Description automatically generated">
            <a:extLst>
              <a:ext uri="{FF2B5EF4-FFF2-40B4-BE49-F238E27FC236}">
                <a16:creationId xmlns:a16="http://schemas.microsoft.com/office/drawing/2014/main" id="{78503277-C7C3-FA4C-8A19-B009E4654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069" t="-6774"/>
          <a:stretch/>
        </p:blipFill>
        <p:spPr>
          <a:xfrm>
            <a:off x="1748119" y="908766"/>
            <a:ext cx="3603811" cy="5040467"/>
          </a:xfrm>
        </p:spPr>
      </p:pic>
      <p:pic>
        <p:nvPicPr>
          <p:cNvPr id="20" name="Picture 19" descr="A picture containing grate&#10;&#10;Description automatically generated">
            <a:extLst>
              <a:ext uri="{FF2B5EF4-FFF2-40B4-BE49-F238E27FC236}">
                <a16:creationId xmlns:a16="http://schemas.microsoft.com/office/drawing/2014/main" id="{F3837883-32E7-4244-829F-1E9C2E117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07" t="-8088" b="-1"/>
          <a:stretch/>
        </p:blipFill>
        <p:spPr>
          <a:xfrm>
            <a:off x="7164143" y="908766"/>
            <a:ext cx="3560330" cy="50404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87608C-285A-B54C-BBA9-AA74E3F822ED}"/>
              </a:ext>
            </a:extLst>
          </p:cNvPr>
          <p:cNvSpPr txBox="1"/>
          <p:nvPr/>
        </p:nvSpPr>
        <p:spPr>
          <a:xfrm>
            <a:off x="2218765" y="447101"/>
            <a:ext cx="246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127 FWI iterations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CD158-D1B7-374D-8FBF-355E09D86B9F}"/>
              </a:ext>
            </a:extLst>
          </p:cNvPr>
          <p:cNvSpPr txBox="1"/>
          <p:nvPr/>
        </p:nvSpPr>
        <p:spPr>
          <a:xfrm>
            <a:off x="7740132" y="447101"/>
            <a:ext cx="2408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127 SSE iterations</a:t>
            </a:r>
          </a:p>
        </p:txBody>
      </p:sp>
    </p:spTree>
    <p:extLst>
      <p:ext uri="{BB962C8B-B14F-4D97-AF65-F5344CB8AC3E}">
        <p14:creationId xmlns:p14="http://schemas.microsoft.com/office/powerpoint/2010/main" val="50266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/>
              <a:t>Examples: synthetic 2D, marine 3D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Why it works</a:t>
            </a:r>
          </a:p>
          <a:p>
            <a:endParaRPr lang="en-US" dirty="0"/>
          </a:p>
          <a:p>
            <a:r>
              <a:rPr lang="en-US" dirty="0"/>
              <a:t>Limitations, Prospects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636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FE7B8C9-A39B-4746-A6D8-44C498489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609" y="888642"/>
                <a:ext cx="11468926" cy="58457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Mathematical Framework (set-up for buried source config):</a:t>
                </a:r>
              </a:p>
              <a:p>
                <a:r>
                  <a:rPr lang="en-US" dirty="0"/>
                  <a:t>v = velocity model</a:t>
                </a:r>
              </a:p>
              <a:p>
                <a:r>
                  <a:rPr lang="en-US" dirty="0"/>
                  <a:t>w = surface extended source</a:t>
                </a:r>
              </a:p>
              <a:p>
                <a:r>
                  <a:rPr lang="en-US" dirty="0"/>
                  <a:t>d = data (pressure traces on z=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r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F[v] = modeling operator</a:t>
                </a:r>
              </a:p>
              <a:p>
                <a:r>
                  <a:rPr lang="en-US" dirty="0"/>
                  <a:t>A = penalty operator (multiply by x-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|u| = Euclidean length of vector u</a:t>
                </a:r>
              </a:p>
              <a:p>
                <a:r>
                  <a:rPr lang="en-US" dirty="0"/>
                  <a:t>Reduced penalty objective: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J</a:t>
                </a:r>
                <a14:m>
                  <m:oMath xmlns:m="http://schemas.openxmlformats.org/officeDocument/2006/math"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[v] = </a:t>
                </a:r>
                <a:r>
                  <a:rPr lang="en-US" dirty="0" err="1"/>
                  <a:t>min</a:t>
                </a:r>
                <a:r>
                  <a:rPr lang="en-US" baseline="-25000" dirty="0" err="1"/>
                  <a:t>w</a:t>
                </a:r>
                <a:r>
                  <a:rPr lang="en-US" dirty="0"/>
                  <a:t> |F[v]w-d|</a:t>
                </a:r>
                <a:r>
                  <a:rPr lang="en-US" baseline="30000" dirty="0"/>
                  <a:t>2</a:t>
                </a:r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aseline="30000" dirty="0"/>
                  <a:t>2</a:t>
                </a:r>
                <a:r>
                  <a:rPr lang="en-US" dirty="0"/>
                  <a:t>|Aw|</a:t>
                </a:r>
                <a:r>
                  <a:rPr lang="en-US" baseline="30000" dirty="0"/>
                  <a:t>2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FE7B8C9-A39B-4746-A6D8-44C498489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609" y="888642"/>
                <a:ext cx="11468926" cy="5845711"/>
              </a:xfrm>
              <a:blipFill>
                <a:blip r:embed="rId2"/>
                <a:stretch>
                  <a:fillRect l="-1106" t="-1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7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255" y="342466"/>
                <a:ext cx="11467069" cy="5760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Gradient / Born Approximation: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v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v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   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F,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/>
                  <a:t>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+ Hess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(2</a:t>
                </a:r>
                <a:r>
                  <a:rPr lang="en-US" baseline="30000" dirty="0"/>
                  <a:t>nd</a:t>
                </a:r>
                <a:r>
                  <a:rPr lang="en-US" dirty="0"/>
                  <a:t>  order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Factorization lemma: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F Q (HF </a:t>
                </a:r>
                <a:r>
                  <a:rPr lang="en-US" dirty="0" err="1"/>
                  <a:t>asymptotics</a:t>
                </a:r>
                <a:r>
                  <a:rPr lang="en-US" dirty="0"/>
                  <a:t>), Q = 1</a:t>
                </a:r>
                <a:r>
                  <a:rPr lang="en-US" baseline="30000" dirty="0"/>
                  <a:t>st</a:t>
                </a:r>
                <a:r>
                  <a:rPr lang="en-US" dirty="0"/>
                  <a:t> order </a:t>
                </a:r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  <a:r>
                  <a:rPr lang="en-US" dirty="0" err="1"/>
                  <a:t>pseudodiff’l</a:t>
                </a:r>
                <a:r>
                  <a:rPr lang="en-US" dirty="0"/>
                  <a:t> operator,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For consistent data (d = F[v]w, 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0),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J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0,  Hess J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aseline="30000" dirty="0"/>
                  <a:t>2</a:t>
                </a:r>
                <a:r>
                  <a:rPr lang="en-US" dirty="0"/>
                  <a:t>|[Q,A]w|</a:t>
                </a:r>
                <a:r>
                  <a:rPr lang="en-US" baseline="30000" dirty="0"/>
                  <a:t>2 </a:t>
                </a:r>
                <a:r>
                  <a:rPr lang="en-US" dirty="0"/>
                  <a:t> (quadratic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v)</a:t>
                </a:r>
                <a:endParaRPr lang="en-US" baseline="30000" dirty="0"/>
              </a:p>
              <a:p>
                <a:pPr marL="0" indent="0">
                  <a:buNone/>
                </a:pPr>
                <a:endParaRPr lang="en-US" baseline="30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NL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255" y="342466"/>
                <a:ext cx="11467069" cy="5760822"/>
              </a:xfrm>
              <a:blipFill>
                <a:blip r:embed="rId3"/>
                <a:stretch>
                  <a:fillRect l="-1106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445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D8F6E-AED2-024E-9742-50EACC3D5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84567"/>
            <a:ext cx="6025457" cy="46560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52A27-A797-5C47-B02E-C18C78987F29}"/>
              </a:ext>
            </a:extLst>
          </p:cNvPr>
          <p:cNvSpPr txBox="1"/>
          <p:nvPr/>
        </p:nvSpPr>
        <p:spPr>
          <a:xfrm>
            <a:off x="7809818" y="484567"/>
            <a:ext cx="308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Conceptual Cartoon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E3845-F385-3242-A343-DC1AE90E4A68}"/>
              </a:ext>
            </a:extLst>
          </p:cNvPr>
          <p:cNvSpPr txBox="1"/>
          <p:nvPr/>
        </p:nvSpPr>
        <p:spPr>
          <a:xfrm>
            <a:off x="7080306" y="5129657"/>
            <a:ext cx="435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Hess J, TT obj = red, J = blue, TT obj = green, FWI obj = magenta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233CD1-2DD4-5144-B37D-151192C33CA2}"/>
                  </a:ext>
                </a:extLst>
              </p:cNvPr>
              <p:cNvSpPr txBox="1"/>
              <p:nvPr/>
            </p:nvSpPr>
            <p:spPr>
              <a:xfrm>
                <a:off x="558085" y="138621"/>
                <a:ext cx="5834129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baseline="300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baseline="30000" dirty="0"/>
                  <a:t>2 </a:t>
                </a:r>
                <a:r>
                  <a:rPr lang="en-US" sz="2400" dirty="0"/>
                  <a:t>|L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T|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T = </a:t>
                </a:r>
                <a:r>
                  <a:rPr lang="en-US" sz="2400" dirty="0" err="1"/>
                  <a:t>traveltime</a:t>
                </a:r>
                <a:r>
                  <a:rPr lang="en-US" sz="2400" dirty="0"/>
                  <a:t> perturbation (source to receivers) – HF </a:t>
                </a:r>
                <a:r>
                  <a:rPr lang="en-US" sz="2400" dirty="0" err="1"/>
                  <a:t>asymptotics</a:t>
                </a:r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= Hessian of </a:t>
                </a:r>
                <a:r>
                  <a:rPr lang="en-US" sz="2400" dirty="0" err="1"/>
                  <a:t>traveltime</a:t>
                </a:r>
                <a:r>
                  <a:rPr lang="en-US" sz="2400" dirty="0"/>
                  <a:t> misfit (in weighted norm) = tomography objective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So: J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is proportional to tomography objective, to second order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v at consistent (noise-free) data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Both J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and tomography objective are smooth in v, so each bounds the other near consistent data, and gradients are also close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Conclusion: stationary point of J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is near stationary point of tomographic objective – fits kinematics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233CD1-2DD4-5144-B37D-151192C3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85" y="138621"/>
                <a:ext cx="5834129" cy="6370975"/>
              </a:xfrm>
              <a:prstGeom prst="rect">
                <a:avLst/>
              </a:prstGeom>
              <a:blipFill>
                <a:blip r:embed="rId3"/>
                <a:stretch>
                  <a:fillRect l="-1739" t="-598" r="-1087" b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004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/>
              <a:t>Examples: synthetic 2D, marine 3D</a:t>
            </a:r>
          </a:p>
          <a:p>
            <a:endParaRPr lang="en-US" dirty="0"/>
          </a:p>
          <a:p>
            <a:r>
              <a:rPr lang="en-US" dirty="0"/>
              <a:t>Why it works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Limitations, Prospects</a:t>
            </a:r>
            <a:endParaRPr lang="en-NL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4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722455-AB16-7544-B102-F491B71CCF1B}"/>
                  </a:ext>
                </a:extLst>
              </p:cNvPr>
              <p:cNvSpPr txBox="1"/>
              <p:nvPr/>
            </p:nvSpPr>
            <p:spPr>
              <a:xfrm>
                <a:off x="1120462" y="734096"/>
                <a:ext cx="10510891" cy="4832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Limitations: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Relation to tomography holds for transmission inversion only – </a:t>
                </a:r>
              </a:p>
              <a:p>
                <a:r>
                  <a:rPr lang="en-US" sz="2800" dirty="0"/>
                  <a:t>      cross-well, diving wave,…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Reduced objective J</a:t>
                </a:r>
                <a14:m>
                  <m:oMath xmlns:m="http://schemas.openxmlformats.org/officeDocument/2006/math">
                    <m:r>
                      <a:rPr lang="en-US" sz="28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and gradient require iterative solution of inner</a:t>
                </a:r>
              </a:p>
              <a:p>
                <a:r>
                  <a:rPr lang="en-US" sz="2800" dirty="0"/>
                  <a:t>      problem (like FWI via KGN)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Prospects: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Preconditioner via time-reversal and up-down separation: early </a:t>
                </a:r>
              </a:p>
              <a:p>
                <a:r>
                  <a:rPr lang="en-US" sz="2800" dirty="0"/>
                  <a:t>      trials show 10x speedup, accelerate (or even replace) inner loop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Initial model building for diving-wave FWI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722455-AB16-7544-B102-F491B71CC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62" y="734096"/>
                <a:ext cx="10510891" cy="4832092"/>
              </a:xfrm>
              <a:prstGeom prst="rect">
                <a:avLst/>
              </a:prstGeom>
              <a:blipFill>
                <a:blip r:embed="rId2"/>
                <a:stretch>
                  <a:fillRect l="-1208" t="-1309" r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1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5FE6-76C2-3F4C-A9F4-E1629F889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Authors thank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TotalEnergies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permission to present this work…</a:t>
            </a:r>
          </a:p>
          <a:p>
            <a:pPr marL="0" indent="0">
              <a:buNone/>
            </a:pPr>
            <a:endParaRPr lang="en-US" altLang="en-US" sz="3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you, for listening!</a:t>
            </a:r>
          </a:p>
          <a:p>
            <a:pPr marL="0" indent="0">
              <a:buNone/>
            </a:pPr>
            <a:endParaRPr lang="en-US" altLang="en-US" sz="3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 welcome!</a:t>
            </a: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77EE70D-9EEE-3644-BA15-96C5CCF1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157" y="4546242"/>
            <a:ext cx="2040186" cy="182880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9869944-9AC4-164C-A0C8-F726BC10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265" y="4696258"/>
            <a:ext cx="1292993" cy="138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3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/>
              <a:t>Examples: synthetic 2D, marine 3D</a:t>
            </a:r>
          </a:p>
          <a:p>
            <a:endParaRPr lang="en-US" dirty="0"/>
          </a:p>
          <a:p>
            <a:r>
              <a:rPr lang="en-US" dirty="0"/>
              <a:t>Why it works</a:t>
            </a:r>
          </a:p>
          <a:p>
            <a:endParaRPr lang="en-US" dirty="0"/>
          </a:p>
          <a:p>
            <a:r>
              <a:rPr lang="en-US" dirty="0"/>
              <a:t>Limitations, Prospects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787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CB52-DF25-AA42-AF90-BE6BCF702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15" y="527116"/>
            <a:ext cx="11467069" cy="5319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latin typeface="+mn-lt"/>
              </a:rPr>
              <a:t>Example: transmission from </a:t>
            </a:r>
            <a:r>
              <a:rPr lang="en-US" sz="3600" dirty="0">
                <a:solidFill>
                  <a:schemeClr val="accent1"/>
                </a:solidFill>
                <a:latin typeface="+mn-lt"/>
              </a:rPr>
              <a:t>single</a:t>
            </a:r>
            <a:r>
              <a:rPr lang="en-US" sz="3600" dirty="0">
                <a:latin typeface="+mn-lt"/>
              </a:rPr>
              <a:t> buried source</a:t>
            </a:r>
            <a:endParaRPr lang="en-NL" sz="360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CF0A9-3788-6E46-9CE4-7003F1914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388" y="-101774"/>
            <a:ext cx="7216589" cy="5576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751798-1351-6F4C-95DA-E53584771143}"/>
              </a:ext>
            </a:extLst>
          </p:cNvPr>
          <p:cNvSpPr txBox="1"/>
          <p:nvPr/>
        </p:nvSpPr>
        <p:spPr>
          <a:xfrm>
            <a:off x="4899969" y="2345344"/>
            <a:ext cx="55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GPa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BE8DB-0B53-5049-8A93-DE1FA71D74A3}"/>
              </a:ext>
            </a:extLst>
          </p:cNvPr>
          <p:cNvSpPr txBox="1"/>
          <p:nvPr/>
        </p:nvSpPr>
        <p:spPr>
          <a:xfrm>
            <a:off x="2580893" y="123244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X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2C76A-AE44-FA44-8AE3-B274FE4C8F32}"/>
              </a:ext>
            </a:extLst>
          </p:cNvPr>
          <p:cNvSpPr txBox="1"/>
          <p:nvPr/>
        </p:nvSpPr>
        <p:spPr>
          <a:xfrm>
            <a:off x="576410" y="234534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Z (m)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A1F2C-D6B8-E34C-A047-CCF5C35AD14F}"/>
              </a:ext>
            </a:extLst>
          </p:cNvPr>
          <p:cNvSpPr txBox="1"/>
          <p:nvPr/>
        </p:nvSpPr>
        <p:spPr>
          <a:xfrm>
            <a:off x="5730299" y="2181472"/>
            <a:ext cx="60798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z</a:t>
            </a:r>
            <a:r>
              <a:rPr lang="en-US" sz="2400" baseline="-25000" dirty="0" err="1"/>
              <a:t>s</a:t>
            </a:r>
            <a:r>
              <a:rPr lang="en-US" sz="2400" dirty="0"/>
              <a:t> = 3 km, </a:t>
            </a:r>
            <a:r>
              <a:rPr lang="en-US" sz="2400" dirty="0" err="1"/>
              <a:t>x</a:t>
            </a:r>
            <a:r>
              <a:rPr lang="en-US" sz="2400" baseline="-25000" dirty="0" err="1"/>
              <a:t>s</a:t>
            </a:r>
            <a:r>
              <a:rPr lang="en-US" sz="2400" dirty="0"/>
              <a:t> = 3.5 km</a:t>
            </a:r>
          </a:p>
          <a:p>
            <a:r>
              <a:rPr lang="en-US" sz="2400" dirty="0" err="1"/>
              <a:t>z</a:t>
            </a:r>
            <a:r>
              <a:rPr lang="en-US" sz="2400" baseline="-25000" dirty="0" err="1"/>
              <a:t>r</a:t>
            </a:r>
            <a:r>
              <a:rPr lang="en-US" sz="2400" dirty="0"/>
              <a:t> = 1 km, </a:t>
            </a:r>
            <a:r>
              <a:rPr lang="en-US" sz="2400" dirty="0" err="1"/>
              <a:t>x</a:t>
            </a:r>
            <a:r>
              <a:rPr lang="en-US" sz="2400" baseline="-25000" dirty="0" err="1"/>
              <a:t>r</a:t>
            </a:r>
            <a:r>
              <a:rPr lang="en-US" sz="2400" dirty="0"/>
              <a:t> = 2.0 – 6.0 km</a:t>
            </a:r>
          </a:p>
          <a:p>
            <a:endParaRPr lang="en-US" sz="2400" dirty="0"/>
          </a:p>
          <a:p>
            <a:r>
              <a:rPr lang="en-US" sz="2400" dirty="0"/>
              <a:t>Acoustic propagation, bulk modulus = 1.6 – 4.0 </a:t>
            </a:r>
            <a:r>
              <a:rPr lang="en-US" sz="2400" dirty="0" err="1"/>
              <a:t>Gpa</a:t>
            </a:r>
            <a:r>
              <a:rPr lang="en-US" sz="2400" dirty="0"/>
              <a:t>, density = 1 g/cm</a:t>
            </a:r>
            <a:r>
              <a:rPr lang="en-US" sz="2400" baseline="30000" dirty="0"/>
              <a:t>3</a:t>
            </a:r>
          </a:p>
          <a:p>
            <a:endParaRPr lang="en-US" sz="2400" baseline="30000" dirty="0"/>
          </a:p>
          <a:p>
            <a:r>
              <a:rPr lang="en-US" sz="2400" dirty="0"/>
              <a:t>Source = bandpass filter pulse 1-2-7.5-12.5 Hz</a:t>
            </a:r>
          </a:p>
          <a:p>
            <a:endParaRPr lang="en-US" sz="2400" dirty="0"/>
          </a:p>
          <a:p>
            <a:r>
              <a:rPr lang="en-US" sz="2400" dirty="0"/>
              <a:t>Data = pressure traces, tapered at cable ends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D63F27-A723-2844-9DD9-54BCEB210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9" y="3827575"/>
            <a:ext cx="4813602" cy="25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2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8C3CAD-361D-5345-8576-735AB98E7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708" y="106682"/>
            <a:ext cx="4745292" cy="251188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1754F0-E576-2B4A-B1BD-ED797F90FB1C}"/>
              </a:ext>
            </a:extLst>
          </p:cNvPr>
          <p:cNvSpPr txBox="1"/>
          <p:nvPr/>
        </p:nvSpPr>
        <p:spPr>
          <a:xfrm>
            <a:off x="6431962" y="443484"/>
            <a:ext cx="49231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FWI via </a:t>
            </a:r>
            <a:r>
              <a:rPr lang="en-US" sz="2400" dirty="0" err="1"/>
              <a:t>Krylov</a:t>
            </a:r>
            <a:r>
              <a:rPr lang="en-US" sz="2400" dirty="0"/>
              <a:t>-Gauss-Newton ~ iterated LS migration, with CG inner loop, initial model = homogeneous</a:t>
            </a:r>
          </a:p>
          <a:p>
            <a:endParaRPr lang="en-US" sz="2400" dirty="0"/>
          </a:p>
          <a:p>
            <a:r>
              <a:rPr lang="en-US" sz="2400" dirty="0"/>
              <a:t>20 KGN iteration (@ 20 CG iterations) using correct source (not updated) stagnates, fails to fit later arrivals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9EA62-1735-4F49-90B2-B422D621BE05}"/>
              </a:ext>
            </a:extLst>
          </p:cNvPr>
          <p:cNvSpPr txBox="1"/>
          <p:nvPr/>
        </p:nvSpPr>
        <p:spPr>
          <a:xfrm>
            <a:off x="2491606" y="2594692"/>
            <a:ext cx="246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(correct) source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BFD254-1336-4542-ACE0-2A208847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08" y="3079430"/>
            <a:ext cx="4787572" cy="27446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5A5DD3-AAB4-9942-9CD5-510CBE4B9B56}"/>
              </a:ext>
            </a:extLst>
          </p:cNvPr>
          <p:cNvSpPr txBox="1"/>
          <p:nvPr/>
        </p:nvSpPr>
        <p:spPr>
          <a:xfrm>
            <a:off x="1619521" y="5639379"/>
            <a:ext cx="424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 </a:t>
            </a:r>
            <a:r>
              <a:rPr lang="en-US" dirty="0" err="1"/>
              <a:t>BulkMod</a:t>
            </a:r>
            <a:r>
              <a:rPr lang="en-US" dirty="0"/>
              <a:t> - 20 KGN FWI iterations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23B8DF-220E-A448-AC04-3767503FD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26" y="3068001"/>
            <a:ext cx="4923178" cy="25713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24A2AE-6D27-0040-8FE7-DCAE3D377B3D}"/>
              </a:ext>
            </a:extLst>
          </p:cNvPr>
          <p:cNvSpPr txBox="1"/>
          <p:nvPr/>
        </p:nvSpPr>
        <p:spPr>
          <a:xfrm>
            <a:off x="8580684" y="5639379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misfit</a:t>
            </a:r>
          </a:p>
        </p:txBody>
      </p:sp>
    </p:spTree>
    <p:extLst>
      <p:ext uri="{BB962C8B-B14F-4D97-AF65-F5344CB8AC3E}">
        <p14:creationId xmlns:p14="http://schemas.microsoft.com/office/powerpoint/2010/main" val="149351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CB52-DF25-AA42-AF90-BE6BCF702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81" y="382429"/>
            <a:ext cx="11467069" cy="5760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n-lt"/>
              </a:rPr>
              <a:t>Surface source extension – source energy spread over surface z=</a:t>
            </a:r>
            <a:r>
              <a:rPr lang="en-US" sz="3200" dirty="0" err="1">
                <a:latin typeface="+mn-lt"/>
              </a:rPr>
              <a:t>z</a:t>
            </a:r>
            <a:r>
              <a:rPr lang="en-US" sz="3200" baseline="-25000" dirty="0" err="1">
                <a:latin typeface="+mn-lt"/>
              </a:rPr>
              <a:t>s</a:t>
            </a:r>
            <a:endParaRPr lang="en-US" sz="32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With proper extended source, can fit any data, regardless of velocity!</a:t>
            </a:r>
          </a:p>
          <a:p>
            <a:r>
              <a:rPr lang="en-US" sz="2400" dirty="0">
                <a:latin typeface="+mn-lt"/>
              </a:rPr>
              <a:t>Example: homogeneous model, source energy at  z=</a:t>
            </a:r>
            <a:r>
              <a:rPr lang="en-US" sz="2400" dirty="0" err="1">
                <a:latin typeface="+mn-lt"/>
              </a:rPr>
              <a:t>z</a:t>
            </a:r>
            <a:r>
              <a:rPr lang="en-US" sz="2400" baseline="-25000" dirty="0" err="1">
                <a:latin typeface="+mn-lt"/>
              </a:rPr>
              <a:t>s</a:t>
            </a:r>
            <a:r>
              <a:rPr lang="en-US" sz="2400" dirty="0">
                <a:latin typeface="+mn-lt"/>
              </a:rPr>
              <a:t>, x=1.5 – 5</a:t>
            </a:r>
            <a:r>
              <a:rPr lang="en-US" sz="2400" u="sng" dirty="0">
                <a:latin typeface="+mn-lt"/>
              </a:rPr>
              <a:t>.5</a:t>
            </a:r>
            <a:r>
              <a:rPr lang="en-US" sz="2400" dirty="0">
                <a:latin typeface="+mn-lt"/>
              </a:rPr>
              <a:t> km, update source using CG to best fit data (but no velocity update!!!)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89BCB-03AA-F546-AF05-382EE65A0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56" y="2892069"/>
            <a:ext cx="5266764" cy="2787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5D70D-2E35-6245-BF7A-B0EEDC7C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95" y="2938917"/>
            <a:ext cx="5266765" cy="2787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64B4E6-E197-ED44-97DF-12B05600056D}"/>
              </a:ext>
            </a:extLst>
          </p:cNvPr>
          <p:cNvSpPr txBox="1"/>
          <p:nvPr/>
        </p:nvSpPr>
        <p:spPr>
          <a:xfrm>
            <a:off x="1184367" y="5679992"/>
            <a:ext cx="395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Extended source – constructed to best fit lens data with homogeneous 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BA7E5-C685-544F-8395-04156EC80307}"/>
              </a:ext>
            </a:extLst>
          </p:cNvPr>
          <p:cNvSpPr txBox="1"/>
          <p:nvPr/>
        </p:nvSpPr>
        <p:spPr>
          <a:xfrm>
            <a:off x="7301752" y="5679992"/>
            <a:ext cx="340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misfit, same color scale as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147239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2465" y="355534"/>
                <a:ext cx="11467069" cy="576082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500" dirty="0">
                    <a:latin typeface="+mn-lt"/>
                  </a:rPr>
                  <a:t>Couple velocity and extended source through </a:t>
                </a:r>
                <a:r>
                  <a:rPr lang="en-US" sz="3500" i="1" dirty="0">
                    <a:latin typeface="+mn-lt"/>
                  </a:rPr>
                  <a:t>energy spread: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sz="3000" i="1" dirty="0">
                    <a:latin typeface="+mn-lt"/>
                  </a:rPr>
                  <a:t>Correct source is focused</a:t>
                </a:r>
              </a:p>
              <a:p>
                <a:r>
                  <a:rPr lang="en-US" sz="3000" i="1" dirty="0">
                    <a:latin typeface="+mn-lt"/>
                  </a:rPr>
                  <a:t>Velocity error implies energy spread (defocus) </a:t>
                </a:r>
              </a:p>
              <a:p>
                <a:pPr marL="0" indent="0">
                  <a:buNone/>
                </a:pPr>
                <a:endParaRPr lang="en-US" sz="3000" i="1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3000" dirty="0">
                    <a:latin typeface="+mn-lt"/>
                  </a:rPr>
                  <a:t>Simple way to measure energy spread: multiply source traces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+mn-lt"/>
                      </a:rPr>
                      <m:t>𝑤</m:t>
                    </m:r>
                    <m:d>
                      <m:dPr>
                        <m:ctrlPr>
                          <a:rPr lang="en-US" sz="3000" b="0" i="1" smtClean="0">
                            <a:latin typeface="+mn-lt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+mn-lt"/>
                          </a:rPr>
                          <m:t>𝑥</m:t>
                        </m:r>
                        <m:r>
                          <a:rPr lang="en-US" sz="3000" b="0" i="1" smtClean="0">
                            <a:latin typeface="+mn-lt"/>
                          </a:rPr>
                          <m:t>,</m:t>
                        </m:r>
                        <m:r>
                          <a:rPr lang="en-US" sz="3000" b="0" i="1" smtClean="0">
                            <a:latin typeface="+mn-lt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>
                    <a:latin typeface="+mn-lt"/>
                  </a:rPr>
                  <a:t> by offset, take mean square</a:t>
                </a:r>
              </a:p>
              <a:p>
                <a:pPr marL="0" indent="0">
                  <a:buNone/>
                </a:pPr>
                <a:endParaRPr lang="en-US" sz="30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3000" dirty="0">
                    <a:latin typeface="+mn-lt"/>
                  </a:rPr>
                  <a:t>Surface source extension objective: combine mean-square data misfit with energy spread measure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𝑜𝑏𝑠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465" y="355534"/>
                <a:ext cx="11467069" cy="5760822"/>
              </a:xfrm>
              <a:blipFill>
                <a:blip r:embed="rId2"/>
                <a:stretch>
                  <a:fillRect l="-1327" t="-285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37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43E3-C6D7-8A42-B62A-F425160A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  <a:endParaRPr lang="en-NL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1280-3F64-E34D-864C-9B0801F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36" y="1963270"/>
            <a:ext cx="9724767" cy="47582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Extended source inversion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Examples: synthetic 2D, marine 3D</a:t>
            </a:r>
          </a:p>
          <a:p>
            <a:endParaRPr lang="en-US" dirty="0"/>
          </a:p>
          <a:p>
            <a:r>
              <a:rPr lang="en-US" dirty="0"/>
              <a:t>Why it works</a:t>
            </a:r>
          </a:p>
          <a:p>
            <a:endParaRPr lang="en-US" dirty="0"/>
          </a:p>
          <a:p>
            <a:r>
              <a:rPr lang="en-US" dirty="0"/>
              <a:t>Limitations, Prospects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257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2465" y="548589"/>
                <a:ext cx="11467069" cy="576082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200" dirty="0">
                    <a:latin typeface="+mn-lt"/>
                  </a:rPr>
                  <a:t>Local optimization strategy for SSE inversion: similar to KGN for FWI</a:t>
                </a:r>
              </a:p>
              <a:p>
                <a:r>
                  <a:rPr lang="en-US" dirty="0">
                    <a:latin typeface="+mn-lt"/>
                  </a:rPr>
                  <a:t>Conjugate gradient inner loop for extended source</a:t>
                </a:r>
              </a:p>
              <a:p>
                <a:r>
                  <a:rPr lang="en-US" dirty="0">
                    <a:latin typeface="+mn-lt"/>
                  </a:rPr>
                  <a:t>Gradient-based outer loop for velocity / bulk mod update</a:t>
                </a:r>
              </a:p>
              <a:p>
                <a:r>
                  <a:rPr lang="en-US" dirty="0">
                    <a:latin typeface="+mn-lt"/>
                  </a:rPr>
                  <a:t>This example: dynamic update of penalty weight </a:t>
                </a:r>
                <a14:m>
                  <m:oMath xmlns:m="http://schemas.openxmlformats.org/officeDocument/2006/math">
                    <m:r>
                      <a:rPr lang="en-NL" i="1">
                        <a:latin typeface="+mn-lt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+mn-lt"/>
                  </a:rPr>
                  <a:t> (Fu &amp; S. GEO 17)</a:t>
                </a:r>
                <a:endParaRPr lang="en-NL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CB52-DF25-AA42-AF90-BE6BCF702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465" y="548589"/>
                <a:ext cx="11467069" cy="5760822"/>
              </a:xfrm>
              <a:blipFill>
                <a:blip r:embed="rId2"/>
                <a:stretch>
                  <a:fillRect l="-1327" t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7E7C6B4-F908-E74A-A26D-3506A7FC1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31" y="2752404"/>
            <a:ext cx="5253318" cy="2941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E5440-DB2B-A741-B3B9-F0EE1E513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16" y="2752404"/>
            <a:ext cx="5253318" cy="2941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9D134-0EC0-224B-9FBF-5E92D429AA27}"/>
                  </a:ext>
                </a:extLst>
              </p:cNvPr>
              <p:cNvSpPr txBox="1"/>
              <p:nvPr/>
            </p:nvSpPr>
            <p:spPr>
              <a:xfrm>
                <a:off x="1548491" y="5462689"/>
                <a:ext cx="34915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Iteration 1: </a:t>
                </a:r>
                <a14:m>
                  <m:oMath xmlns:m="http://schemas.openxmlformats.org/officeDocument/2006/math">
                    <m:r>
                      <a:rPr lang="en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= 4.8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9D134-0EC0-224B-9FBF-5E92D429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91" y="5462689"/>
                <a:ext cx="3491597" cy="461665"/>
              </a:xfrm>
              <a:prstGeom prst="rect">
                <a:avLst/>
              </a:prstGeom>
              <a:blipFill>
                <a:blip r:embed="rId5"/>
                <a:stretch>
                  <a:fillRect l="-253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D1004-BD09-5F4A-A36B-459BFB9CD409}"/>
                  </a:ext>
                </a:extLst>
              </p:cNvPr>
              <p:cNvSpPr txBox="1"/>
              <p:nvPr/>
            </p:nvSpPr>
            <p:spPr>
              <a:xfrm>
                <a:off x="6905129" y="5434810"/>
                <a:ext cx="3576557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Iteration 30: </a:t>
                </a:r>
                <a14:m>
                  <m:oMath xmlns:m="http://schemas.openxmlformats.org/officeDocument/2006/math">
                    <m:r>
                      <a:rPr lang="en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= 9.1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D1004-BD09-5F4A-A36B-459BFB9C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9" y="5434810"/>
                <a:ext cx="3576557" cy="465833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46163B-0DAB-BA4E-AE84-B3B314FFABCF}"/>
              </a:ext>
            </a:extLst>
          </p:cNvPr>
          <p:cNvSpPr txBox="1"/>
          <p:nvPr/>
        </p:nvSpPr>
        <p:spPr>
          <a:xfrm>
            <a:off x="4420282" y="6078578"/>
            <a:ext cx="300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Bulk Modulus Updates</a:t>
            </a:r>
          </a:p>
        </p:txBody>
      </p:sp>
    </p:spTree>
    <p:extLst>
      <p:ext uri="{BB962C8B-B14F-4D97-AF65-F5344CB8AC3E}">
        <p14:creationId xmlns:p14="http://schemas.microsoft.com/office/powerpoint/2010/main" val="419650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9AC54-86BA-0E4F-B8A6-20980FCD5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8" r="12225"/>
          <a:stretch/>
        </p:blipFill>
        <p:spPr>
          <a:xfrm>
            <a:off x="608076" y="2501152"/>
            <a:ext cx="4875116" cy="30369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F3975-93BB-2640-9FE6-06AD3524F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2971" b="147"/>
          <a:stretch/>
        </p:blipFill>
        <p:spPr>
          <a:xfrm>
            <a:off x="5729622" y="2474259"/>
            <a:ext cx="2678099" cy="3063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1D90A-D695-D447-B918-4D2460FAB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51" y="2501152"/>
            <a:ext cx="1431142" cy="2933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07548-1D67-D842-B3E1-66F5FA34AD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743" t="7646" r="1844" b="1"/>
          <a:stretch/>
        </p:blipFill>
        <p:spPr>
          <a:xfrm>
            <a:off x="10331723" y="2756647"/>
            <a:ext cx="722116" cy="27814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BF6DC2-853F-D943-B338-00B4F5A60C1F}"/>
              </a:ext>
            </a:extLst>
          </p:cNvPr>
          <p:cNvSpPr txBox="1"/>
          <p:nvPr/>
        </p:nvSpPr>
        <p:spPr>
          <a:xfrm>
            <a:off x="2325078" y="5538132"/>
            <a:ext cx="148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Iteration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3845E-0C6E-CC44-B8BB-EC8CDDAC9F23}"/>
              </a:ext>
            </a:extLst>
          </p:cNvPr>
          <p:cNvSpPr txBox="1"/>
          <p:nvPr/>
        </p:nvSpPr>
        <p:spPr>
          <a:xfrm>
            <a:off x="6327764" y="5538133"/>
            <a:ext cx="148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Iteration 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E52EE-3454-CA4E-A3F0-90B22203F14F}"/>
              </a:ext>
            </a:extLst>
          </p:cNvPr>
          <p:cNvSpPr txBox="1"/>
          <p:nvPr/>
        </p:nvSpPr>
        <p:spPr>
          <a:xfrm>
            <a:off x="8654151" y="5543483"/>
            <a:ext cx="1637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Iteration 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D0880-B357-6D43-92F1-20F5B6815B65}"/>
              </a:ext>
            </a:extLst>
          </p:cNvPr>
          <p:cNvSpPr txBox="1"/>
          <p:nvPr/>
        </p:nvSpPr>
        <p:spPr>
          <a:xfrm>
            <a:off x="1540379" y="976890"/>
            <a:ext cx="9897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Extended source estimates focus as inversion proceeds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Converge to point source as velocity kinematics improve</a:t>
            </a:r>
          </a:p>
        </p:txBody>
      </p:sp>
    </p:spTree>
    <p:extLst>
      <p:ext uri="{BB962C8B-B14F-4D97-AF65-F5344CB8AC3E}">
        <p14:creationId xmlns:p14="http://schemas.microsoft.com/office/powerpoint/2010/main" val="1560267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15971</TotalTime>
  <Words>990</Words>
  <Application>Microsoft Macintosh PowerPoint</Application>
  <PresentationFormat>Widescreen</PresentationFormat>
  <Paragraphs>151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Century Gothic</vt:lpstr>
      <vt:lpstr>Office Theme</vt:lpstr>
      <vt:lpstr>Extended Source Inversion: a potential alternative to LF FWI W. Symes (Rice), M. Dolliazal, R. Nammour,  P. Williamson (TotalEnergies)</vt:lpstr>
      <vt:lpstr>Agenda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Application to Marine Survey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Raluca Drugan</dc:creator>
  <cp:lastModifiedBy>William Symes</cp:lastModifiedBy>
  <cp:revision>10</cp:revision>
  <cp:lastPrinted>2021-08-19T19:32:37Z</cp:lastPrinted>
  <dcterms:created xsi:type="dcterms:W3CDTF">2021-02-23T10:27:09Z</dcterms:created>
  <dcterms:modified xsi:type="dcterms:W3CDTF">2021-08-28T17:59:24Z</dcterms:modified>
</cp:coreProperties>
</file>